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4"/>
  </p:sldMasterIdLst>
  <p:notesMasterIdLst>
    <p:notesMasterId r:id="rId46"/>
  </p:notesMasterIdLst>
  <p:sldIdLst>
    <p:sldId id="256" r:id="rId5"/>
    <p:sldId id="257" r:id="rId6"/>
    <p:sldId id="258" r:id="rId7"/>
    <p:sldId id="259" r:id="rId8"/>
    <p:sldId id="260" r:id="rId9"/>
    <p:sldId id="261" r:id="rId10"/>
    <p:sldId id="293" r:id="rId11"/>
    <p:sldId id="262" r:id="rId12"/>
    <p:sldId id="263" r:id="rId13"/>
    <p:sldId id="267" r:id="rId14"/>
    <p:sldId id="270" r:id="rId15"/>
    <p:sldId id="268" r:id="rId16"/>
    <p:sldId id="294" r:id="rId17"/>
    <p:sldId id="295" r:id="rId18"/>
    <p:sldId id="296" r:id="rId19"/>
    <p:sldId id="269" r:id="rId20"/>
    <p:sldId id="297" r:id="rId21"/>
    <p:sldId id="264" r:id="rId22"/>
    <p:sldId id="265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75" r:id="rId36"/>
    <p:sldId id="284" r:id="rId37"/>
    <p:sldId id="285" r:id="rId38"/>
    <p:sldId id="286" r:id="rId39"/>
    <p:sldId id="298" r:id="rId40"/>
    <p:sldId id="287" r:id="rId41"/>
    <p:sldId id="288" r:id="rId42"/>
    <p:sldId id="290" r:id="rId43"/>
    <p:sldId id="291" r:id="rId44"/>
    <p:sldId id="29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08" autoAdjust="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cfb356bb7d37e64" providerId="LiveId" clId="{A42B5F34-57D9-488F-966D-C7BEBC1B1AB3}"/>
    <pc:docChg chg="modSld">
      <pc:chgData name="" userId="1cfb356bb7d37e64" providerId="LiveId" clId="{A42B5F34-57D9-488F-966D-C7BEBC1B1AB3}" dt="2023-12-19T13:32:53.280" v="38" actId="20577"/>
      <pc:docMkLst>
        <pc:docMk/>
      </pc:docMkLst>
      <pc:sldChg chg="modSp">
        <pc:chgData name="" userId="1cfb356bb7d37e64" providerId="LiveId" clId="{A42B5F34-57D9-488F-966D-C7BEBC1B1AB3}" dt="2023-12-19T13:32:53.280" v="38" actId="20577"/>
        <pc:sldMkLst>
          <pc:docMk/>
          <pc:sldMk cId="2283657505" sldId="293"/>
        </pc:sldMkLst>
        <pc:spChg chg="mod">
          <ac:chgData name="" userId="1cfb356bb7d37e64" providerId="LiveId" clId="{A42B5F34-57D9-488F-966D-C7BEBC1B1AB3}" dt="2023-12-19T13:32:53.280" v="38" actId="20577"/>
          <ac:spMkLst>
            <pc:docMk/>
            <pc:sldMk cId="2283657505" sldId="293"/>
            <ac:spMk id="3" creationId="{D50D7796-0E97-40B4-C8C6-FCDC7CABD9AC}"/>
          </ac:spMkLst>
        </pc:spChg>
      </pc:sldChg>
    </pc:docChg>
  </pc:docChgLst>
  <pc:docChgLst>
    <pc:chgData userId="1cfb356bb7d37e64" providerId="LiveId" clId="{D641749B-FB53-4043-87D3-8D4A40E699BA}"/>
    <pc:docChg chg="undo custSel modSld sldOrd">
      <pc:chgData name="" userId="1cfb356bb7d37e64" providerId="LiveId" clId="{D641749B-FB53-4043-87D3-8D4A40E699BA}" dt="2023-12-12T06:34:50.972" v="274" actId="1440"/>
      <pc:docMkLst>
        <pc:docMk/>
      </pc:docMkLst>
      <pc:sldChg chg="modSp">
        <pc:chgData name="" userId="1cfb356bb7d37e64" providerId="LiveId" clId="{D641749B-FB53-4043-87D3-8D4A40E699BA}" dt="2023-12-12T06:15:34.584" v="36" actId="20577"/>
        <pc:sldMkLst>
          <pc:docMk/>
          <pc:sldMk cId="3754664940" sldId="256"/>
        </pc:sldMkLst>
        <pc:spChg chg="mod">
          <ac:chgData name="" userId="1cfb356bb7d37e64" providerId="LiveId" clId="{D641749B-FB53-4043-87D3-8D4A40E699BA}" dt="2023-12-12T06:15:29.219" v="28" actId="20577"/>
          <ac:spMkLst>
            <pc:docMk/>
            <pc:sldMk cId="3754664940" sldId="256"/>
            <ac:spMk id="2" creationId="{8DE5CD8D-E704-46A1-BC3E-9A644A9FFD4E}"/>
          </ac:spMkLst>
        </pc:spChg>
        <pc:spChg chg="mod">
          <ac:chgData name="" userId="1cfb356bb7d37e64" providerId="LiveId" clId="{D641749B-FB53-4043-87D3-8D4A40E699BA}" dt="2023-12-12T06:15:34.584" v="36" actId="20577"/>
          <ac:spMkLst>
            <pc:docMk/>
            <pc:sldMk cId="3754664940" sldId="256"/>
            <ac:spMk id="3" creationId="{E309A740-48C5-4AE5-879B-F567D3D7ACDC}"/>
          </ac:spMkLst>
        </pc:spChg>
      </pc:sldChg>
      <pc:sldChg chg="modSp">
        <pc:chgData name="" userId="1cfb356bb7d37e64" providerId="LiveId" clId="{D641749B-FB53-4043-87D3-8D4A40E699BA}" dt="2023-12-12T06:20:04.511" v="59" actId="14100"/>
        <pc:sldMkLst>
          <pc:docMk/>
          <pc:sldMk cId="2194233190" sldId="257"/>
        </pc:sldMkLst>
        <pc:spChg chg="mod">
          <ac:chgData name="" userId="1cfb356bb7d37e64" providerId="LiveId" clId="{D641749B-FB53-4043-87D3-8D4A40E699BA}" dt="2023-12-12T06:20:04.511" v="59" actId="14100"/>
          <ac:spMkLst>
            <pc:docMk/>
            <pc:sldMk cId="2194233190" sldId="257"/>
            <ac:spMk id="3" creationId="{9F541FAF-730D-47FE-9638-C05616C31320}"/>
          </ac:spMkLst>
        </pc:spChg>
      </pc:sldChg>
      <pc:sldChg chg="modSp">
        <pc:chgData name="" userId="1cfb356bb7d37e64" providerId="LiveId" clId="{D641749B-FB53-4043-87D3-8D4A40E699BA}" dt="2023-12-12T06:19:54.886" v="58" actId="1076"/>
        <pc:sldMkLst>
          <pc:docMk/>
          <pc:sldMk cId="1817950322" sldId="258"/>
        </pc:sldMkLst>
        <pc:spChg chg="mod">
          <ac:chgData name="" userId="1cfb356bb7d37e64" providerId="LiveId" clId="{D641749B-FB53-4043-87D3-8D4A40E699BA}" dt="2023-12-12T06:19:54.886" v="58" actId="1076"/>
          <ac:spMkLst>
            <pc:docMk/>
            <pc:sldMk cId="1817950322" sldId="258"/>
            <ac:spMk id="3" creationId="{9F541FAF-730D-47FE-9638-C05616C31320}"/>
          </ac:spMkLst>
        </pc:spChg>
      </pc:sldChg>
      <pc:sldChg chg="modSp">
        <pc:chgData name="" userId="1cfb356bb7d37e64" providerId="LiveId" clId="{D641749B-FB53-4043-87D3-8D4A40E699BA}" dt="2023-12-12T06:22:37.286" v="66" actId="6549"/>
        <pc:sldMkLst>
          <pc:docMk/>
          <pc:sldMk cId="2283169611" sldId="260"/>
        </pc:sldMkLst>
        <pc:spChg chg="mod">
          <ac:chgData name="" userId="1cfb356bb7d37e64" providerId="LiveId" clId="{D641749B-FB53-4043-87D3-8D4A40E699BA}" dt="2023-12-12T06:22:37.286" v="66" actId="6549"/>
          <ac:spMkLst>
            <pc:docMk/>
            <pc:sldMk cId="2283169611" sldId="260"/>
            <ac:spMk id="3" creationId="{0EC83772-791F-185F-FF27-B6A4801148CB}"/>
          </ac:spMkLst>
        </pc:spChg>
      </pc:sldChg>
      <pc:sldChg chg="modSp">
        <pc:chgData name="" userId="1cfb356bb7d37e64" providerId="LiveId" clId="{D641749B-FB53-4043-87D3-8D4A40E699BA}" dt="2023-12-12T06:23:30.598" v="74" actId="2710"/>
        <pc:sldMkLst>
          <pc:docMk/>
          <pc:sldMk cId="1784334321" sldId="261"/>
        </pc:sldMkLst>
        <pc:spChg chg="mod">
          <ac:chgData name="" userId="1cfb356bb7d37e64" providerId="LiveId" clId="{D641749B-FB53-4043-87D3-8D4A40E699BA}" dt="2023-12-12T06:23:30.598" v="74" actId="2710"/>
          <ac:spMkLst>
            <pc:docMk/>
            <pc:sldMk cId="1784334321" sldId="261"/>
            <ac:spMk id="3" creationId="{FFE0057F-F78E-6A93-1E7B-E66CF5740243}"/>
          </ac:spMkLst>
        </pc:spChg>
      </pc:sldChg>
      <pc:sldChg chg="modSp">
        <pc:chgData name="" userId="1cfb356bb7d37e64" providerId="LiveId" clId="{D641749B-FB53-4043-87D3-8D4A40E699BA}" dt="2023-12-12T06:27:28.694" v="212" actId="20577"/>
        <pc:sldMkLst>
          <pc:docMk/>
          <pc:sldMk cId="1533217090" sldId="262"/>
        </pc:sldMkLst>
        <pc:spChg chg="mod">
          <ac:chgData name="" userId="1cfb356bb7d37e64" providerId="LiveId" clId="{D641749B-FB53-4043-87D3-8D4A40E699BA}" dt="2023-12-12T06:27:28.694" v="212" actId="20577"/>
          <ac:spMkLst>
            <pc:docMk/>
            <pc:sldMk cId="1533217090" sldId="262"/>
            <ac:spMk id="3" creationId="{8CA59546-F843-2BC9-28B1-7D9DDE3BD830}"/>
          </ac:spMkLst>
        </pc:spChg>
      </pc:sldChg>
      <pc:sldChg chg="modSp">
        <pc:chgData name="" userId="1cfb356bb7d37e64" providerId="LiveId" clId="{D641749B-FB53-4043-87D3-8D4A40E699BA}" dt="2023-12-12T06:27:37.114" v="223" actId="20577"/>
        <pc:sldMkLst>
          <pc:docMk/>
          <pc:sldMk cId="938739581" sldId="263"/>
        </pc:sldMkLst>
        <pc:spChg chg="mod">
          <ac:chgData name="" userId="1cfb356bb7d37e64" providerId="LiveId" clId="{D641749B-FB53-4043-87D3-8D4A40E699BA}" dt="2023-12-12T06:27:37.114" v="223" actId="20577"/>
          <ac:spMkLst>
            <pc:docMk/>
            <pc:sldMk cId="938739581" sldId="263"/>
            <ac:spMk id="3" creationId="{11C8F078-BE9E-B3A0-0BA9-25A6CA3182DB}"/>
          </ac:spMkLst>
        </pc:spChg>
      </pc:sldChg>
      <pc:sldChg chg="addSp delSp modSp">
        <pc:chgData name="" userId="1cfb356bb7d37e64" providerId="LiveId" clId="{D641749B-FB53-4043-87D3-8D4A40E699BA}" dt="2023-12-12T06:34:11.751" v="271" actId="1076"/>
        <pc:sldMkLst>
          <pc:docMk/>
          <pc:sldMk cId="334705956" sldId="271"/>
        </pc:sldMkLst>
        <pc:spChg chg="mod">
          <ac:chgData name="" userId="1cfb356bb7d37e64" providerId="LiveId" clId="{D641749B-FB53-4043-87D3-8D4A40E699BA}" dt="2023-12-12T06:31:07.480" v="253" actId="20577"/>
          <ac:spMkLst>
            <pc:docMk/>
            <pc:sldMk cId="334705956" sldId="271"/>
            <ac:spMk id="3" creationId="{9CA5059B-6041-C471-D17F-5A6BA6D5D957}"/>
          </ac:spMkLst>
        </pc:spChg>
        <pc:picChg chg="add mod">
          <ac:chgData name="" userId="1cfb356bb7d37e64" providerId="LiveId" clId="{D641749B-FB53-4043-87D3-8D4A40E699BA}" dt="2023-12-12T06:34:11.751" v="271" actId="1076"/>
          <ac:picMkLst>
            <pc:docMk/>
            <pc:sldMk cId="334705956" sldId="271"/>
            <ac:picMk id="5" creationId="{CE25F3A7-0D81-4CAE-81A8-C0E7EFC4C908}"/>
          </ac:picMkLst>
        </pc:picChg>
        <pc:picChg chg="del">
          <ac:chgData name="" userId="1cfb356bb7d37e64" providerId="LiveId" clId="{D641749B-FB53-4043-87D3-8D4A40E699BA}" dt="2023-12-12T06:31:30.843" v="254" actId="478"/>
          <ac:picMkLst>
            <pc:docMk/>
            <pc:sldMk cId="334705956" sldId="271"/>
            <ac:picMk id="11" creationId="{0C844C15-D350-6AD7-9964-97AA5521BFB9}"/>
          </ac:picMkLst>
        </pc:picChg>
      </pc:sldChg>
      <pc:sldChg chg="addSp delSp modSp">
        <pc:chgData name="" userId="1cfb356bb7d37e64" providerId="LiveId" clId="{D641749B-FB53-4043-87D3-8D4A40E699BA}" dt="2023-12-12T06:34:50.972" v="274" actId="1440"/>
        <pc:sldMkLst>
          <pc:docMk/>
          <pc:sldMk cId="3999478233" sldId="272"/>
        </pc:sldMkLst>
        <pc:picChg chg="del">
          <ac:chgData name="" userId="1cfb356bb7d37e64" providerId="LiveId" clId="{D641749B-FB53-4043-87D3-8D4A40E699BA}" dt="2023-12-12T06:33:03.154" v="263" actId="478"/>
          <ac:picMkLst>
            <pc:docMk/>
            <pc:sldMk cId="3999478233" sldId="272"/>
            <ac:picMk id="4" creationId="{3E703B50-D976-8312-78F7-B8808D281C89}"/>
          </ac:picMkLst>
        </pc:picChg>
        <pc:picChg chg="add mod">
          <ac:chgData name="" userId="1cfb356bb7d37e64" providerId="LiveId" clId="{D641749B-FB53-4043-87D3-8D4A40E699BA}" dt="2023-12-12T06:34:50.972" v="274" actId="1440"/>
          <ac:picMkLst>
            <pc:docMk/>
            <pc:sldMk cId="3999478233" sldId="272"/>
            <ac:picMk id="5" creationId="{AD99495F-7518-45D6-B406-F2CD1BB89124}"/>
          </ac:picMkLst>
        </pc:picChg>
      </pc:sldChg>
      <pc:sldChg chg="modSp">
        <pc:chgData name="" userId="1cfb356bb7d37e64" providerId="LiveId" clId="{D641749B-FB53-4043-87D3-8D4A40E699BA}" dt="2023-12-12T06:29:12.072" v="232" actId="14100"/>
        <pc:sldMkLst>
          <pc:docMk/>
          <pc:sldMk cId="3580922539" sldId="290"/>
        </pc:sldMkLst>
        <pc:spChg chg="mod">
          <ac:chgData name="" userId="1cfb356bb7d37e64" providerId="LiveId" clId="{D641749B-FB53-4043-87D3-8D4A40E699BA}" dt="2023-12-12T06:29:12.072" v="232" actId="14100"/>
          <ac:spMkLst>
            <pc:docMk/>
            <pc:sldMk cId="3580922539" sldId="290"/>
            <ac:spMk id="3" creationId="{6E2EB04A-7183-4923-9A8A-14F7C3359E61}"/>
          </ac:spMkLst>
        </pc:spChg>
      </pc:sldChg>
      <pc:sldChg chg="modSp">
        <pc:chgData name="" userId="1cfb356bb7d37e64" providerId="LiveId" clId="{D641749B-FB53-4043-87D3-8D4A40E699BA}" dt="2023-12-12T06:29:59.442" v="240" actId="12"/>
        <pc:sldMkLst>
          <pc:docMk/>
          <pc:sldMk cId="606620083" sldId="291"/>
        </pc:sldMkLst>
        <pc:spChg chg="mod">
          <ac:chgData name="" userId="1cfb356bb7d37e64" providerId="LiveId" clId="{D641749B-FB53-4043-87D3-8D4A40E699BA}" dt="2023-12-12T06:29:59.442" v="240" actId="12"/>
          <ac:spMkLst>
            <pc:docMk/>
            <pc:sldMk cId="606620083" sldId="291"/>
            <ac:spMk id="3" creationId="{F1C4B0B4-7645-4802-3BF5-7BD69263E11D}"/>
          </ac:spMkLst>
        </pc:spChg>
      </pc:sldChg>
      <pc:sldChg chg="ord">
        <pc:chgData name="" userId="1cfb356bb7d37e64" providerId="LiveId" clId="{D641749B-FB53-4043-87D3-8D4A40E699BA}" dt="2023-12-12T06:17:45.343" v="48"/>
        <pc:sldMkLst>
          <pc:docMk/>
          <pc:sldMk cId="3736185053" sldId="292"/>
        </pc:sldMkLst>
      </pc:sldChg>
      <pc:sldChg chg="modSp">
        <pc:chgData name="" userId="1cfb356bb7d37e64" providerId="LiveId" clId="{D641749B-FB53-4043-87D3-8D4A40E699BA}" dt="2023-12-12T06:27:08.515" v="201" actId="2710"/>
        <pc:sldMkLst>
          <pc:docMk/>
          <pc:sldMk cId="2283657505" sldId="293"/>
        </pc:sldMkLst>
        <pc:spChg chg="mod">
          <ac:chgData name="" userId="1cfb356bb7d37e64" providerId="LiveId" clId="{D641749B-FB53-4043-87D3-8D4A40E699BA}" dt="2023-12-12T06:27:08.515" v="201" actId="2710"/>
          <ac:spMkLst>
            <pc:docMk/>
            <pc:sldMk cId="2283657505" sldId="293"/>
            <ac:spMk id="3" creationId="{D50D7796-0E97-40B4-C8C6-FCDC7CABD9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4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3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761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01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97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9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3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4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7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2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5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6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9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591" y="817941"/>
            <a:ext cx="4406116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Name : Dhananjay Manik Bhagat</a:t>
            </a:r>
          </a:p>
          <a:p>
            <a:r>
              <a:rPr lang="en-US" dirty="0"/>
              <a:t>SPPU Exam Seat No : 3384</a:t>
            </a:r>
          </a:p>
          <a:p>
            <a:r>
              <a:rPr lang="en-US" dirty="0"/>
              <a:t>Division : 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E9EE2D-3A12-4BF6-B8A0-29077404D98F}"/>
              </a:ext>
            </a:extLst>
          </p:cNvPr>
          <p:cNvCxnSpPr>
            <a:cxnSpLocks/>
          </p:cNvCxnSpPr>
          <p:nvPr/>
        </p:nvCxnSpPr>
        <p:spPr>
          <a:xfrm>
            <a:off x="7343191" y="1996751"/>
            <a:ext cx="0" cy="3405673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019300"/>
            <a:ext cx="11430000" cy="445954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 Diagram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F451A-B486-2856-7483-CBE73CEA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47925" y="-161925"/>
            <a:ext cx="8610600" cy="126946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D5A44-94F6-7C7C-E9FD-8B4E6CA95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87" y="1013275"/>
            <a:ext cx="7618217" cy="55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8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2013626"/>
            <a:ext cx="11292191" cy="4465216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 Diagram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6E29E-AE81-CE0E-DEE8-DF745243F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05" y="929640"/>
            <a:ext cx="7802982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8428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 Case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8A688-FA0C-FB29-B5A7-0C5E3FC4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421" y="426085"/>
            <a:ext cx="7084898" cy="6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7A61A6-7F49-2092-A0B2-49E1F3BB49A1}"/>
              </a:ext>
            </a:extLst>
          </p:cNvPr>
          <p:cNvSpPr txBox="1"/>
          <p:nvPr/>
        </p:nvSpPr>
        <p:spPr>
          <a:xfrm>
            <a:off x="603115" y="2573126"/>
            <a:ext cx="8304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Sequence Diagram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Sequence Diagram for Admin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5AAE0-1C52-B4C4-808C-50190AB4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82" y="825645"/>
            <a:ext cx="7197819" cy="56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7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BB1D48-4172-4DC1-01AE-BE7D32192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843" y="768485"/>
            <a:ext cx="7093238" cy="5622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608CDA-36B1-C970-4BEC-504D2027DD96}"/>
              </a:ext>
            </a:extLst>
          </p:cNvPr>
          <p:cNvSpPr txBox="1"/>
          <p:nvPr/>
        </p:nvSpPr>
        <p:spPr>
          <a:xfrm>
            <a:off x="564204" y="1974715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Sequence Diagram for 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55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F7C221-83A3-B43B-1CC0-38AE0189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44" y="807395"/>
            <a:ext cx="7706081" cy="5671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CF069-5C79-1400-492E-2A9F0E45734B}"/>
              </a:ext>
            </a:extLst>
          </p:cNvPr>
          <p:cNvSpPr txBox="1"/>
          <p:nvPr/>
        </p:nvSpPr>
        <p:spPr>
          <a:xfrm>
            <a:off x="476655" y="2052536"/>
            <a:ext cx="33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Sequence Diagram for owner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71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2013626"/>
            <a:ext cx="11292191" cy="4465216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Activity Diagram</a:t>
            </a:r>
          </a:p>
          <a:p>
            <a:pPr marL="0" defTabSz="457200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Activity Diagram for Admin and Customer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BE05F-19D8-9749-D90B-8B7939D2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65" y="379158"/>
            <a:ext cx="6980487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27BB8C-E6FA-6592-260E-B6BE6FE44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067" y="319881"/>
            <a:ext cx="7393021" cy="621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CAA23-C454-10B7-516F-8E58208B4A9D}"/>
              </a:ext>
            </a:extLst>
          </p:cNvPr>
          <p:cNvSpPr txBox="1"/>
          <p:nvPr/>
        </p:nvSpPr>
        <p:spPr>
          <a:xfrm>
            <a:off x="535021" y="2276272"/>
            <a:ext cx="249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Activity Diagram for Car Owner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892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84282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 Flow Diagram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Level 0 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3E8EA-AAE9-53F5-58C2-A86875B9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9" b="22706"/>
          <a:stretch/>
        </p:blipFill>
        <p:spPr bwMode="auto">
          <a:xfrm>
            <a:off x="4305611" y="603115"/>
            <a:ext cx="6109970" cy="6254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279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F6AE-CA27-3DA5-3857-F5E3C68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84282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Level 1 :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A70B1-7990-D107-93A8-04B0F78A8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71" y="518160"/>
            <a:ext cx="7743216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169" y="233266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887" y="2164655"/>
            <a:ext cx="9161423" cy="5449078"/>
          </a:xfrm>
        </p:spPr>
        <p:txBody>
          <a:bodyPr>
            <a:noAutofit/>
          </a:bodyPr>
          <a:lstStyle/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Processes: Relies on manual procedures for vehicle reservations, involving paperwork and in-person interactions.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Accessibility: Customers face challenges accessing real-time information about vehicle availability, pricing, and specifications.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Fleet Management: Fleet management is conducted manually, including tracking vehicle usage, maintenance schedules, and overall fleet performance.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Gaps: Absence of a robust user authentication system raises security concerns, potentially compromising user data and access controls.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B3E6-F405-6E19-FE6F-DFF42223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059B-6041-C471-D17F-5A6BA6D5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Home Page: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144BB-1AB1-8EB8-2998-1319BD9D3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41" y="2057401"/>
            <a:ext cx="6440461" cy="3708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70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295D-E2EA-F385-A047-3492ED46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Registration 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9495F-7518-45D6-B406-F2CD1BB8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70" y="1364083"/>
            <a:ext cx="7804409" cy="4129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4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03EF-BF11-819C-4621-D89E6D5A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Customer login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3C9DF-3ACD-9ED5-51FA-953EE981C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38" y="1373019"/>
            <a:ext cx="7365237" cy="3897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701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682B-A339-E3C4-92F2-BCD17FA71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Add vehicles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7BC5D-F813-9D25-8660-29E7C2438B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48" y="1217375"/>
            <a:ext cx="7715433" cy="4082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676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DF90-EFB5-8E88-FC15-805841AA3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Car Dealer Registration: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9702E-6301-FD74-073E-677BB5D72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52" y="1549590"/>
            <a:ext cx="7768624" cy="4131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64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B2FA-17C8-2AE4-94AC-EA9F409F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Car Dealer Login: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846F06-81D9-3528-5526-260D3EA0E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17" y="1426680"/>
            <a:ext cx="7540335" cy="4118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887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9DF8-D11B-43CA-C8F7-BE6A67156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Manage Order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20F6B-FE1F-156B-074D-046876E4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88" y="1607955"/>
            <a:ext cx="7566970" cy="4024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3897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8D513-49E6-CCC9-0A67-92839266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Customer Home Page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4216B-DCAA-79FE-99CB-8A339EA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99" y="1676048"/>
            <a:ext cx="7566970" cy="4024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730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EFEC-57DC-41A6-9DFE-71D8E1E7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Booking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03ED0-ED59-B4CF-364F-233C75A9D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14" y="1489635"/>
            <a:ext cx="7559808" cy="4024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713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CC32-0077-9FA1-606E-6F9CE404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Total Earning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463DDB-EED4-1832-69FC-72074950E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97" y="1564511"/>
            <a:ext cx="7588973" cy="3999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64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169" y="233266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61" y="1884878"/>
            <a:ext cx="9713166" cy="4403955"/>
          </a:xfrm>
        </p:spPr>
        <p:txBody>
          <a:bodyPr>
            <a:noAutofit/>
          </a:bodyPr>
          <a:lstStyle/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for Efficiency: Implement automation to streamline and optimize the vehicle rental process, reducing manual effort and enhancing overall efficiency.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Customer Accessibility: Develop a digital platform that allows customers easy access to real-time information about vehicle availability, pricing, and specifications.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Overbooking: Introduce a system with real-time updates to minimize the risk of overbooking, ensuring a more reliable and customer-friendly service.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Fleet Management: Provide administrators with tools for efficiently managing the vehicle fleet, including monitoring usage, scheduling maintenance, and optimizing overall fleet performance.</a:t>
            </a:r>
          </a:p>
          <a:p>
            <a:pPr marL="354013" lvl="0" indent="-3540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Customer Experience: Enhance the overall customer experience by offering a user-friendly, convenient, and reliable platform for renting vehicles.</a:t>
            </a:r>
          </a:p>
        </p:txBody>
      </p:sp>
    </p:spTree>
    <p:extLst>
      <p:ext uri="{BB962C8B-B14F-4D97-AF65-F5344CB8AC3E}">
        <p14:creationId xmlns:p14="http://schemas.microsoft.com/office/powerpoint/2010/main" val="181795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2E9E-6E12-6570-D5EB-5F740F0A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Posted Vehicle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3D7E3-DDEB-8797-88E6-7BCF2C72B0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24" y="1489777"/>
            <a:ext cx="7293035" cy="3899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6278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DB1B-3B9B-8374-F8F1-818341519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Add Vehicle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4E28E-DD22-4652-CB21-D49B08B3B7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91" y="1446770"/>
            <a:ext cx="7491697" cy="3964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5144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54ED-6AC5-02A8-7680-6BC7A9AC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Manage Vehicle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EF0A-414C-6A9E-3836-628D942DA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82" y="1760537"/>
            <a:ext cx="7423603" cy="3932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294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6D06-660E-1E8C-3F45-CA6BD70E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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Admin Manage User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0827A-8DC4-A19F-1933-5178AF96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69" y="1494201"/>
            <a:ext cx="7297144" cy="3869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542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C7D4-97F2-6EBC-279B-EC20F23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13613-353F-9D8C-D746-B5007A59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14016"/>
            <a:ext cx="10820400" cy="4024125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E88131-0A5E-52CB-BE23-26CBD0292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592295"/>
              </p:ext>
            </p:extLst>
          </p:nvPr>
        </p:nvGraphicFramePr>
        <p:xfrm>
          <a:off x="2412460" y="2636196"/>
          <a:ext cx="9093741" cy="2604280"/>
        </p:xfrm>
        <a:graphic>
          <a:graphicData uri="http://schemas.openxmlformats.org/drawingml/2006/table">
            <a:tbl>
              <a:tblPr firstRow="1" firstCol="1" bandRow="1"/>
              <a:tblGrid>
                <a:gridCol w="827765">
                  <a:extLst>
                    <a:ext uri="{9D8B030D-6E8A-4147-A177-3AD203B41FA5}">
                      <a16:colId xmlns:a16="http://schemas.microsoft.com/office/drawing/2014/main" val="1667643766"/>
                    </a:ext>
                  </a:extLst>
                </a:gridCol>
                <a:gridCol w="1838396">
                  <a:extLst>
                    <a:ext uri="{9D8B030D-6E8A-4147-A177-3AD203B41FA5}">
                      <a16:colId xmlns:a16="http://schemas.microsoft.com/office/drawing/2014/main" val="75795141"/>
                    </a:ext>
                  </a:extLst>
                </a:gridCol>
                <a:gridCol w="1606895">
                  <a:extLst>
                    <a:ext uri="{9D8B030D-6E8A-4147-A177-3AD203B41FA5}">
                      <a16:colId xmlns:a16="http://schemas.microsoft.com/office/drawing/2014/main" val="355960406"/>
                    </a:ext>
                  </a:extLst>
                </a:gridCol>
                <a:gridCol w="966862">
                  <a:extLst>
                    <a:ext uri="{9D8B030D-6E8A-4147-A177-3AD203B41FA5}">
                      <a16:colId xmlns:a16="http://schemas.microsoft.com/office/drawing/2014/main" val="2550271481"/>
                    </a:ext>
                  </a:extLst>
                </a:gridCol>
                <a:gridCol w="1516433">
                  <a:extLst>
                    <a:ext uri="{9D8B030D-6E8A-4147-A177-3AD203B41FA5}">
                      <a16:colId xmlns:a16="http://schemas.microsoft.com/office/drawing/2014/main" val="427334603"/>
                    </a:ext>
                  </a:extLst>
                </a:gridCol>
                <a:gridCol w="2337390">
                  <a:extLst>
                    <a:ext uri="{9D8B030D-6E8A-4147-A177-3AD203B41FA5}">
                      <a16:colId xmlns:a16="http://schemas.microsoft.com/office/drawing/2014/main" val="143202157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37546"/>
                  </a:ext>
                </a:extLst>
              </a:tr>
              <a:tr h="35019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923139"/>
                  </a:ext>
                </a:extLst>
              </a:tr>
              <a:tr h="35992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17977"/>
                  </a:ext>
                </a:extLst>
              </a:tr>
              <a:tr h="3307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246995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Phone 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Phone 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787408"/>
                  </a:ext>
                </a:extLst>
              </a:tr>
              <a:tr h="26173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42284"/>
                  </a:ext>
                </a:extLst>
              </a:tr>
              <a:tr h="26173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City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City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64360"/>
                  </a:ext>
                </a:extLst>
              </a:tr>
              <a:tr h="26173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68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635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7BD9-9F03-B69C-B680-009873602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77" y="1352551"/>
            <a:ext cx="10951723" cy="5369262"/>
          </a:xfrm>
        </p:spPr>
        <p:txBody>
          <a:bodyPr/>
          <a:lstStyle/>
          <a:p>
            <a:pPr lvl="0"/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E7274D-9BA4-650D-2E81-BDA47F9C0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68149"/>
              </p:ext>
            </p:extLst>
          </p:nvPr>
        </p:nvGraphicFramePr>
        <p:xfrm>
          <a:off x="2101174" y="1352552"/>
          <a:ext cx="9659567" cy="3871203"/>
        </p:xfrm>
        <a:graphic>
          <a:graphicData uri="http://schemas.openxmlformats.org/drawingml/2006/table">
            <a:tbl>
              <a:tblPr firstRow="1" firstCol="1" bandRow="1"/>
              <a:tblGrid>
                <a:gridCol w="879270">
                  <a:extLst>
                    <a:ext uri="{9D8B030D-6E8A-4147-A177-3AD203B41FA5}">
                      <a16:colId xmlns:a16="http://schemas.microsoft.com/office/drawing/2014/main" val="3143387960"/>
                    </a:ext>
                  </a:extLst>
                </a:gridCol>
                <a:gridCol w="1952784">
                  <a:extLst>
                    <a:ext uri="{9D8B030D-6E8A-4147-A177-3AD203B41FA5}">
                      <a16:colId xmlns:a16="http://schemas.microsoft.com/office/drawing/2014/main" val="3653966754"/>
                    </a:ext>
                  </a:extLst>
                </a:gridCol>
                <a:gridCol w="1706877">
                  <a:extLst>
                    <a:ext uri="{9D8B030D-6E8A-4147-A177-3AD203B41FA5}">
                      <a16:colId xmlns:a16="http://schemas.microsoft.com/office/drawing/2014/main" val="3603860725"/>
                    </a:ext>
                  </a:extLst>
                </a:gridCol>
                <a:gridCol w="1027021">
                  <a:extLst>
                    <a:ext uri="{9D8B030D-6E8A-4147-A177-3AD203B41FA5}">
                      <a16:colId xmlns:a16="http://schemas.microsoft.com/office/drawing/2014/main" val="1866469070"/>
                    </a:ext>
                  </a:extLst>
                </a:gridCol>
                <a:gridCol w="1610789">
                  <a:extLst>
                    <a:ext uri="{9D8B030D-6E8A-4147-A177-3AD203B41FA5}">
                      <a16:colId xmlns:a16="http://schemas.microsoft.com/office/drawing/2014/main" val="2713501391"/>
                    </a:ext>
                  </a:extLst>
                </a:gridCol>
                <a:gridCol w="2482826">
                  <a:extLst>
                    <a:ext uri="{9D8B030D-6E8A-4147-A177-3AD203B41FA5}">
                      <a16:colId xmlns:a16="http://schemas.microsoft.com/office/drawing/2014/main" val="1761334516"/>
                    </a:ext>
                  </a:extLst>
                </a:gridCol>
              </a:tblGrid>
              <a:tr h="48569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224378"/>
                  </a:ext>
                </a:extLst>
              </a:tr>
              <a:tr h="38759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531679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312705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Customer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Customer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883047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256904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CustPhone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CustPhone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48916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CustEmail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CustEmail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136455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CustCity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925596"/>
                  </a:ext>
                </a:extLst>
              </a:tr>
              <a:tr h="28950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93601"/>
                  </a:ext>
                </a:extLst>
              </a:tr>
              <a:tr h="48569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350975"/>
                  </a:ext>
                </a:extLst>
              </a:tr>
              <a:tr h="48569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Payment id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Payment id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1353" marR="513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337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5872-0253-2EED-BDC8-E7254D12A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 Dealer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249DF7-67BA-6CA5-7922-828CBCFC9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97142"/>
              </p:ext>
            </p:extLst>
          </p:nvPr>
        </p:nvGraphicFramePr>
        <p:xfrm>
          <a:off x="2840477" y="1371600"/>
          <a:ext cx="8754895" cy="4445538"/>
        </p:xfrm>
        <a:graphic>
          <a:graphicData uri="http://schemas.openxmlformats.org/drawingml/2006/table">
            <a:tbl>
              <a:tblPr firstRow="1" firstCol="1" bandRow="1"/>
              <a:tblGrid>
                <a:gridCol w="796921">
                  <a:extLst>
                    <a:ext uri="{9D8B030D-6E8A-4147-A177-3AD203B41FA5}">
                      <a16:colId xmlns:a16="http://schemas.microsoft.com/office/drawing/2014/main" val="2123383222"/>
                    </a:ext>
                  </a:extLst>
                </a:gridCol>
                <a:gridCol w="1769894">
                  <a:extLst>
                    <a:ext uri="{9D8B030D-6E8A-4147-A177-3AD203B41FA5}">
                      <a16:colId xmlns:a16="http://schemas.microsoft.com/office/drawing/2014/main" val="2207028786"/>
                    </a:ext>
                  </a:extLst>
                </a:gridCol>
                <a:gridCol w="1547019">
                  <a:extLst>
                    <a:ext uri="{9D8B030D-6E8A-4147-A177-3AD203B41FA5}">
                      <a16:colId xmlns:a16="http://schemas.microsoft.com/office/drawing/2014/main" val="3672356936"/>
                    </a:ext>
                  </a:extLst>
                </a:gridCol>
                <a:gridCol w="930834">
                  <a:extLst>
                    <a:ext uri="{9D8B030D-6E8A-4147-A177-3AD203B41FA5}">
                      <a16:colId xmlns:a16="http://schemas.microsoft.com/office/drawing/2014/main" val="832762980"/>
                    </a:ext>
                  </a:extLst>
                </a:gridCol>
                <a:gridCol w="1459931">
                  <a:extLst>
                    <a:ext uri="{9D8B030D-6E8A-4147-A177-3AD203B41FA5}">
                      <a16:colId xmlns:a16="http://schemas.microsoft.com/office/drawing/2014/main" val="867204304"/>
                    </a:ext>
                  </a:extLst>
                </a:gridCol>
                <a:gridCol w="2250296">
                  <a:extLst>
                    <a:ext uri="{9D8B030D-6E8A-4147-A177-3AD203B41FA5}">
                      <a16:colId xmlns:a16="http://schemas.microsoft.com/office/drawing/2014/main" val="1467467967"/>
                    </a:ext>
                  </a:extLst>
                </a:gridCol>
              </a:tblGrid>
              <a:tr h="89623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83647"/>
                  </a:ext>
                </a:extLst>
              </a:tr>
              <a:tr h="5341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122903"/>
                  </a:ext>
                </a:extLst>
              </a:tr>
              <a:tr h="5341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1925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457316"/>
                  </a:ext>
                </a:extLst>
              </a:tr>
              <a:tr h="5341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Phone 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Phone 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76346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Email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Email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829728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City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50308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Pincode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17552"/>
                  </a:ext>
                </a:extLst>
              </a:tr>
              <a:tr h="5341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512" marR="625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72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111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6D65-A73A-DD81-75F0-05B3F066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539115">
              <a:spcAft>
                <a:spcPts val="800"/>
              </a:spcAft>
            </a:pP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Booking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539115" lvl="0">
              <a:spcAft>
                <a:spcPts val="800"/>
              </a:spcAft>
            </a:pP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E37D93-7334-26C4-3AE3-13747AAE4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4724"/>
              </p:ext>
            </p:extLst>
          </p:nvPr>
        </p:nvGraphicFramePr>
        <p:xfrm>
          <a:off x="2958019" y="1016878"/>
          <a:ext cx="8734628" cy="2932016"/>
        </p:xfrm>
        <a:graphic>
          <a:graphicData uri="http://schemas.openxmlformats.org/drawingml/2006/table">
            <a:tbl>
              <a:tblPr firstRow="1" firstCol="1" bandRow="1"/>
              <a:tblGrid>
                <a:gridCol w="795078">
                  <a:extLst>
                    <a:ext uri="{9D8B030D-6E8A-4147-A177-3AD203B41FA5}">
                      <a16:colId xmlns:a16="http://schemas.microsoft.com/office/drawing/2014/main" val="1800538440"/>
                    </a:ext>
                  </a:extLst>
                </a:gridCol>
                <a:gridCol w="1765797">
                  <a:extLst>
                    <a:ext uri="{9D8B030D-6E8A-4147-A177-3AD203B41FA5}">
                      <a16:colId xmlns:a16="http://schemas.microsoft.com/office/drawing/2014/main" val="2370494974"/>
                    </a:ext>
                  </a:extLst>
                </a:gridCol>
                <a:gridCol w="1543437">
                  <a:extLst>
                    <a:ext uri="{9D8B030D-6E8A-4147-A177-3AD203B41FA5}">
                      <a16:colId xmlns:a16="http://schemas.microsoft.com/office/drawing/2014/main" val="3570401760"/>
                    </a:ext>
                  </a:extLst>
                </a:gridCol>
                <a:gridCol w="928681">
                  <a:extLst>
                    <a:ext uri="{9D8B030D-6E8A-4147-A177-3AD203B41FA5}">
                      <a16:colId xmlns:a16="http://schemas.microsoft.com/office/drawing/2014/main" val="4200870264"/>
                    </a:ext>
                  </a:extLst>
                </a:gridCol>
                <a:gridCol w="1456550">
                  <a:extLst>
                    <a:ext uri="{9D8B030D-6E8A-4147-A177-3AD203B41FA5}">
                      <a16:colId xmlns:a16="http://schemas.microsoft.com/office/drawing/2014/main" val="2879573566"/>
                    </a:ext>
                  </a:extLst>
                </a:gridCol>
                <a:gridCol w="2245085">
                  <a:extLst>
                    <a:ext uri="{9D8B030D-6E8A-4147-A177-3AD203B41FA5}">
                      <a16:colId xmlns:a16="http://schemas.microsoft.com/office/drawing/2014/main" val="2823490056"/>
                    </a:ext>
                  </a:extLst>
                </a:gridCol>
              </a:tblGrid>
              <a:tr h="37263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583370"/>
                  </a:ext>
                </a:extLst>
              </a:tr>
              <a:tr h="29018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451044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50506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PayMethod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PayMethod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74850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StartDate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StartDate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801710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TotalDays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TotalDays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95109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TotalAmt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TotalAmt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041834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PickLocation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PickLocation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478957"/>
                  </a:ext>
                </a:extLst>
              </a:tr>
              <a:tr h="29018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684073"/>
                  </a:ext>
                </a:extLst>
              </a:tr>
              <a:tr h="29018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498189"/>
                  </a:ext>
                </a:extLst>
              </a:tr>
              <a:tr h="29018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549" marR="495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8246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3CC20C-FDB7-F211-A6F2-D17F51F73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82922"/>
              </p:ext>
            </p:extLst>
          </p:nvPr>
        </p:nvGraphicFramePr>
        <p:xfrm>
          <a:off x="2958020" y="4124527"/>
          <a:ext cx="8734628" cy="2538916"/>
        </p:xfrm>
        <a:graphic>
          <a:graphicData uri="http://schemas.openxmlformats.org/drawingml/2006/table">
            <a:tbl>
              <a:tblPr firstRow="1" firstCol="1" bandRow="1"/>
              <a:tblGrid>
                <a:gridCol w="795077">
                  <a:extLst>
                    <a:ext uri="{9D8B030D-6E8A-4147-A177-3AD203B41FA5}">
                      <a16:colId xmlns:a16="http://schemas.microsoft.com/office/drawing/2014/main" val="654657286"/>
                    </a:ext>
                  </a:extLst>
                </a:gridCol>
                <a:gridCol w="1765798">
                  <a:extLst>
                    <a:ext uri="{9D8B030D-6E8A-4147-A177-3AD203B41FA5}">
                      <a16:colId xmlns:a16="http://schemas.microsoft.com/office/drawing/2014/main" val="2680029206"/>
                    </a:ext>
                  </a:extLst>
                </a:gridCol>
                <a:gridCol w="1543439">
                  <a:extLst>
                    <a:ext uri="{9D8B030D-6E8A-4147-A177-3AD203B41FA5}">
                      <a16:colId xmlns:a16="http://schemas.microsoft.com/office/drawing/2014/main" val="118002130"/>
                    </a:ext>
                  </a:extLst>
                </a:gridCol>
                <a:gridCol w="928679">
                  <a:extLst>
                    <a:ext uri="{9D8B030D-6E8A-4147-A177-3AD203B41FA5}">
                      <a16:colId xmlns:a16="http://schemas.microsoft.com/office/drawing/2014/main" val="2583559334"/>
                    </a:ext>
                  </a:extLst>
                </a:gridCol>
                <a:gridCol w="1456550">
                  <a:extLst>
                    <a:ext uri="{9D8B030D-6E8A-4147-A177-3AD203B41FA5}">
                      <a16:colId xmlns:a16="http://schemas.microsoft.com/office/drawing/2014/main" val="2326814252"/>
                    </a:ext>
                  </a:extLst>
                </a:gridCol>
                <a:gridCol w="2245085">
                  <a:extLst>
                    <a:ext uri="{9D8B030D-6E8A-4147-A177-3AD203B41FA5}">
                      <a16:colId xmlns:a16="http://schemas.microsoft.com/office/drawing/2014/main" val="1072539570"/>
                    </a:ext>
                  </a:extLst>
                </a:gridCol>
              </a:tblGrid>
              <a:tr h="44439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122101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50245"/>
                  </a:ext>
                </a:extLst>
              </a:tr>
              <a:tr h="26475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CarType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CarType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138027"/>
                  </a:ext>
                </a:extLst>
              </a:tr>
              <a:tr h="20809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Model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Model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550276"/>
                  </a:ext>
                </a:extLst>
              </a:tr>
              <a:tr h="20809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Colour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Colour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79943"/>
                  </a:ext>
                </a:extLst>
              </a:tr>
              <a:tr h="20809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TotalSeats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TotalSeats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61390"/>
                  </a:ext>
                </a:extLst>
              </a:tr>
              <a:tr h="20809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IsAvailable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IsAvailable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172"/>
                  </a:ext>
                </a:extLst>
              </a:tr>
              <a:tr h="208097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Mileage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Mileage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860694"/>
                  </a:ext>
                </a:extLst>
              </a:tr>
              <a:tr h="26485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Dealer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326536"/>
                  </a:ext>
                </a:extLst>
              </a:tr>
              <a:tr h="26485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Admin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83" marR="552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98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85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D02C-B1C2-0025-18A3-A2657734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3" y="1478604"/>
            <a:ext cx="10854447" cy="4740081"/>
          </a:xfrm>
        </p:spPr>
        <p:txBody>
          <a:bodyPr/>
          <a:lstStyle/>
          <a:p>
            <a:pPr marR="539115" lvl="0">
              <a:spcAft>
                <a:spcPts val="800"/>
              </a:spcAft>
            </a:pP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Booking Report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0701E3-3BCD-5068-0126-82F562982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69894"/>
              </p:ext>
            </p:extLst>
          </p:nvPr>
        </p:nvGraphicFramePr>
        <p:xfrm>
          <a:off x="2811295" y="1478604"/>
          <a:ext cx="8694907" cy="4357993"/>
        </p:xfrm>
        <a:graphic>
          <a:graphicData uri="http://schemas.openxmlformats.org/drawingml/2006/table">
            <a:tbl>
              <a:tblPr firstRow="1" firstCol="1" bandRow="1"/>
              <a:tblGrid>
                <a:gridCol w="1012809">
                  <a:extLst>
                    <a:ext uri="{9D8B030D-6E8A-4147-A177-3AD203B41FA5}">
                      <a16:colId xmlns:a16="http://schemas.microsoft.com/office/drawing/2014/main" val="2489154403"/>
                    </a:ext>
                  </a:extLst>
                </a:gridCol>
                <a:gridCol w="1536419">
                  <a:extLst>
                    <a:ext uri="{9D8B030D-6E8A-4147-A177-3AD203B41FA5}">
                      <a16:colId xmlns:a16="http://schemas.microsoft.com/office/drawing/2014/main" val="2043229932"/>
                    </a:ext>
                  </a:extLst>
                </a:gridCol>
                <a:gridCol w="1536419">
                  <a:extLst>
                    <a:ext uri="{9D8B030D-6E8A-4147-A177-3AD203B41FA5}">
                      <a16:colId xmlns:a16="http://schemas.microsoft.com/office/drawing/2014/main" val="992188728"/>
                    </a:ext>
                  </a:extLst>
                </a:gridCol>
                <a:gridCol w="924456">
                  <a:extLst>
                    <a:ext uri="{9D8B030D-6E8A-4147-A177-3AD203B41FA5}">
                      <a16:colId xmlns:a16="http://schemas.microsoft.com/office/drawing/2014/main" val="2753652229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2886178312"/>
                    </a:ext>
                  </a:extLst>
                </a:gridCol>
                <a:gridCol w="2234877">
                  <a:extLst>
                    <a:ext uri="{9D8B030D-6E8A-4147-A177-3AD203B41FA5}">
                      <a16:colId xmlns:a16="http://schemas.microsoft.com/office/drawing/2014/main" val="1933920915"/>
                    </a:ext>
                  </a:extLst>
                </a:gridCol>
              </a:tblGrid>
              <a:tr h="76948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Sr. No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Field Name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Size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4814"/>
                  </a:ext>
                </a:extLst>
              </a:tr>
              <a:tr h="45861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Payment id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Payment id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409637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PlateNo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722664"/>
                  </a:ext>
                </a:extLst>
              </a:tr>
              <a:tr h="48130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486152"/>
                  </a:ext>
                </a:extLst>
              </a:tr>
              <a:tr h="4468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Paymethod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Paymethod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70789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Startdate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Startdate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73050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Totaldays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Totaldays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25611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Totalamt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Totalamt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127584"/>
                  </a:ext>
                </a:extLst>
              </a:tr>
              <a:tr h="4468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Picklocation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N" sz="120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Picklocation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74589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Custid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9986" marR="599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793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77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F27-4706-4FCC-F25D-694F09E3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Drawbacks And Limitations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B04A-7183-4923-9A8A-14F7C335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06" y="2231882"/>
            <a:ext cx="9419253" cy="402412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on Internet Connectivity: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system's reliance on internet connectivity may pose challenges for users in areas with limited or no access.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Concerns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Despite user authentication, security vulnerabilities may still exist, necessitating constant monitoring and updates.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Development Costs: The high initial development costs may be a limitation for smaller rental businesses with budget constraints.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Challenges: Adapting to sudden spikes in user traffic may pose scalability challenges, impacting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8092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B465-0914-780A-DC29-7AE87397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616F-37D3-556B-E875-46371E10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60" y="1959430"/>
            <a:ext cx="10115940" cy="4460032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Tracking:- Provide users with real-time updates on their order status, from processing to shipping and delivery.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 Listings: Create a user-friendly interface to display various dairy products with images, descriptions, and prices.   Categorize products into sections like milk, cheese, yogurt, etc., for easy navigation.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Filters:- Incorporate a search bar and filters to help users quickly find specific dairy products based on brand, type, price range, etc.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Secure Payment Gateways:- Integrate trusted payment gateways to ensure secure transactions using credit/debit cards, digital wallets, or other preferred methods.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Discounts:- display ongoing discounts to incentivize purchases.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Shipping Integration:  - Partner with reliable shipping services to calculate shipping costs and provide accurate delivery estimates.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95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EF20-D7E9-E4C2-2126-0B53FFF4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Enhancement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B0B4-7645-4802-3BF5-7BD69263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Functionality Improvement: Enhance offline functionality to ensure a seamless user experience, especially in areas with limited internet connectivity.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Security Measures: Implement advanced security measures, including encryption and regular security audits, to fortify the system against potential vulnerabilities.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Development Strategies: Explore and adopt cost-effective development strategies, such as leveraging open-source tools, to reduce initial development costs and increase accessibility for smaller businesses.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Optimization: Optimize system scalability through load balancing and server enhancements to efficiently handle increased user traffic.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Onboarding Simplification: Simplify user onboarding processes and provide user-friendly tutorials to minimize the learning curve for new users.</a:t>
            </a:r>
          </a:p>
        </p:txBody>
      </p:sp>
    </p:spTree>
    <p:extLst>
      <p:ext uri="{BB962C8B-B14F-4D97-AF65-F5344CB8AC3E}">
        <p14:creationId xmlns:p14="http://schemas.microsoft.com/office/powerpoint/2010/main" val="606620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4B7A1-74FB-1CB3-B06E-2FA10687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869" y="2564209"/>
            <a:ext cx="6998262" cy="172958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18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9B7-710E-9B11-29A2-BC50D8C4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3772-791F-185F-FF27-B6A480114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22" y="1905311"/>
            <a:ext cx="9983755" cy="4336869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automates and streamlines the vehicle rental process, reducing manual intervention and enhancing overall efficiency.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intuitive and user-friendly interface for customers, enabling easy navigation, vehicle selection, and reservation.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administrators with a comprehensive dashboard and tools for efficient management of the vehicle fleet, reservations, and customer interactions.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secure user authentication and authorization system to ensure that only authorized individuals can access and perform actions within the application.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real-time updates for vehicle availability to enable customers to make informed decisions while reducing the likelihood of overbooking.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secure online transactions by integrating a reliable payment gateway, allowing customers to complete reservations and payments seamlessly.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ding a reliable, fast, and convenient platform for renting vehicles.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comprehensive documentation for both users and administrators, accompanied by training materials to ensure effective utilization of the Car Rental System.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6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9C6-EB7D-22DE-4845-7727D070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057F-F78E-6A93-1E7B-E66CF574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718" y="1834240"/>
            <a:ext cx="9552563" cy="443970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user-friendly car rental web application using Django.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easy-to-use interface for customers and administrators.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secure user authentication.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 dynamic catalog with detailed vehicle information.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straightforward reservation system for customers.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real-time updates for accurate vehicle availability.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secure online transactions with a payment gateway.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administrators with a dashboard for fleet management and analytics.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role-based access control for users and administrators.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3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1041-9EB6-4447-E70A-A4711031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Specification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7796-0E97-40B4-C8C6-FCDC7CAB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8919"/>
            <a:ext cx="11033449" cy="5307153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this module the admin will manage all the system.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this module customer will perform the Booking operation.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Owner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this module car owner will add his car.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MANAGEMENT:</a:t>
            </a:r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the vehicle will be managed by the admin. Vehicle can be added by admin &amp; also be deleted.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module the booking of car will be done by the customer. Customer can select the car &amp; book the car as per choice.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MANAGEMENT: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the payment of car will be done by the customer. Customer can do the payment.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GENERATION: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the report will be generated by the system of the details. The report of the car               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booking &amp; payment will be generated. 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the order page will be shown to the customer &amp; order will be given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5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2EC3-4A66-9701-3416-D2740613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Environment – Hardware and Software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59546-F843-2BC9-28B1-7D9DDE3B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02" y="1867988"/>
            <a:ext cx="10820400" cy="49900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SzPct val="56000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6112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457200" algn="l"/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i3 10th Generation &amp; above.</a:t>
            </a:r>
          </a:p>
          <a:p>
            <a:pPr marL="646112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457200" algn="l"/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Disk: 25 GB Minimum.</a:t>
            </a:r>
          </a:p>
          <a:p>
            <a:pPr marL="646112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457200" algn="l"/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1 GB Minimum.</a:t>
            </a:r>
          </a:p>
          <a:p>
            <a:pPr marL="646112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457200" algn="l"/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resolution : 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1920 x 1080 pixels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SzPct val="56000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3425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7 and Higher Version.</a:t>
            </a:r>
          </a:p>
          <a:p>
            <a:pPr marL="733425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End: HTML, CSS, Bootstrap, JavaScript</a:t>
            </a:r>
          </a:p>
          <a:p>
            <a:pPr marL="733425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- End: Python Django</a:t>
            </a:r>
          </a:p>
          <a:p>
            <a:pPr marL="733425" indent="-285750">
              <a:lnSpc>
                <a:spcPct val="100000"/>
              </a:lnSpc>
              <a:buSzPct val="56000"/>
              <a:buFont typeface="Wingdings" panose="05000000000000000000" pitchFamily="2" charset="2"/>
              <a:buChar char="Ø"/>
              <a:tabLst>
                <a:tab pos="90043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</a:t>
            </a:r>
          </a:p>
          <a:p>
            <a:pPr marL="733425" indent="-285750">
              <a:lnSpc>
                <a:spcPct val="100000"/>
              </a:lnSpc>
              <a:spcAft>
                <a:spcPts val="800"/>
              </a:spcAft>
              <a:buSzPct val="56000"/>
              <a:buFont typeface="Wingdings" panose="05000000000000000000" pitchFamily="2" charset="2"/>
              <a:buChar char="Ø"/>
              <a:tabLst>
                <a:tab pos="563880" algn="l"/>
              </a:tabLs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Editor:  PyCharm</a:t>
            </a:r>
          </a:p>
          <a:p>
            <a:pPr marL="0" indent="0">
              <a:spcBef>
                <a:spcPts val="800"/>
              </a:spcBef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1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EFA7-1A1F-444B-297C-1D3B7601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078-BE9E-B3A0-0BA9-25A6CA31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697" y="2194560"/>
            <a:ext cx="8939719" cy="4024125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Aft>
                <a:spcPts val="800"/>
              </a:spcAft>
              <a:buSzPts val="900"/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the advent of latest technology if we do not update our system then our business result in losses gradually with time.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SzPts val="900"/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Python Django is used for logic and view purpose. For designing HTML/CSS/Bootstrap/JavaScript/jQuery is used. 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SzPts val="900"/>
              <a:buFont typeface="Wingdings" panose="05000000000000000000" pitchFamily="2" charset="2"/>
              <a:buChar char="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Database MySQL is used.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73958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C4220D"/>
    </a:accent1>
    <a:accent2>
      <a:srgbClr val="EB7712"/>
    </a:accent2>
    <a:accent3>
      <a:srgbClr val="ECBD31"/>
    </a:accent3>
    <a:accent4>
      <a:srgbClr val="92CE4A"/>
    </a:accent4>
    <a:accent5>
      <a:srgbClr val="50CFB4"/>
    </a:accent5>
    <a:accent6>
      <a:srgbClr val="0D8EC5"/>
    </a:accent6>
    <a:hlink>
      <a:srgbClr val="EA5A0C"/>
    </a:hlink>
    <a:folHlink>
      <a:srgbClr val="F09D3A"/>
    </a:folHlink>
  </a:clrScheme>
</a:themeOverride>
</file>

<file path=ppt/theme/themeOverride2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C4220D"/>
    </a:accent1>
    <a:accent2>
      <a:srgbClr val="EB7712"/>
    </a:accent2>
    <a:accent3>
      <a:srgbClr val="ECBD31"/>
    </a:accent3>
    <a:accent4>
      <a:srgbClr val="92CE4A"/>
    </a:accent4>
    <a:accent5>
      <a:srgbClr val="50CFB4"/>
    </a:accent5>
    <a:accent6>
      <a:srgbClr val="0D8EC5"/>
    </a:accent6>
    <a:hlink>
      <a:srgbClr val="EA5A0C"/>
    </a:hlink>
    <a:folHlink>
      <a:srgbClr val="F09D3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1684</Words>
  <Application>Microsoft Office PowerPoint</Application>
  <PresentationFormat>Widescreen</PresentationFormat>
  <Paragraphs>494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Mangal</vt:lpstr>
      <vt:lpstr>Times New Roman</vt:lpstr>
      <vt:lpstr>Wingdings</vt:lpstr>
      <vt:lpstr>Vapor Trail</vt:lpstr>
      <vt:lpstr>Jet Journey</vt:lpstr>
      <vt:lpstr>EXISTING SYSTEM</vt:lpstr>
      <vt:lpstr>NEED FOR SYSTEM</vt:lpstr>
      <vt:lpstr>PROPOSED SYSTEM</vt:lpstr>
      <vt:lpstr>Objectives of system</vt:lpstr>
      <vt:lpstr>SCOPE OF work</vt:lpstr>
      <vt:lpstr>Module Specification </vt:lpstr>
      <vt:lpstr>Operating Environment – Hardware and Software </vt:lpstr>
      <vt:lpstr>Technology used</vt:lpstr>
      <vt:lpstr>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Drawbacks And Limitations </vt:lpstr>
      <vt:lpstr>Proposed Enhancement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EMPORIUM</dc:title>
  <dc:creator>Rahul Mormare</dc:creator>
  <cp:lastModifiedBy>Admin</cp:lastModifiedBy>
  <cp:revision>31</cp:revision>
  <dcterms:created xsi:type="dcterms:W3CDTF">2023-08-04T06:21:55Z</dcterms:created>
  <dcterms:modified xsi:type="dcterms:W3CDTF">2023-12-19T13:33:04Z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